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  <p:sldMasterId id="2147483708" r:id="rId3"/>
  </p:sldMasterIdLst>
  <p:notesMasterIdLst>
    <p:notesMasterId r:id="rId19"/>
  </p:notesMasterIdLst>
  <p:sldIdLst>
    <p:sldId id="266" r:id="rId4"/>
    <p:sldId id="267" r:id="rId5"/>
    <p:sldId id="291" r:id="rId6"/>
    <p:sldId id="288" r:id="rId7"/>
    <p:sldId id="289" r:id="rId8"/>
    <p:sldId id="284" r:id="rId9"/>
    <p:sldId id="281" r:id="rId10"/>
    <p:sldId id="287" r:id="rId11"/>
    <p:sldId id="277" r:id="rId12"/>
    <p:sldId id="283" r:id="rId13"/>
    <p:sldId id="282" r:id="rId14"/>
    <p:sldId id="279" r:id="rId15"/>
    <p:sldId id="286" r:id="rId16"/>
    <p:sldId id="285" r:id="rId17"/>
    <p:sldId id="29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41" autoAdjust="0"/>
  </p:normalViewPr>
  <p:slideViewPr>
    <p:cSldViewPr>
      <p:cViewPr>
        <p:scale>
          <a:sx n="112" d="100"/>
          <a:sy n="112" d="100"/>
        </p:scale>
        <p:origin x="-1584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19A5B-9594-AF4C-856A-DD110C81E45F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B0E71-E409-654E-A86C-FFB86F1BA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895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3203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in-fill development in Atlanta; more</a:t>
            </a:r>
            <a:r>
              <a:rPr lang="en-US" baseline="0" dirty="0" smtClean="0"/>
              <a:t> fragmented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AFBC-AC4B-C143-9F0E-F9F55509963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would you create</a:t>
            </a:r>
            <a:r>
              <a:rPr lang="en-US" baseline="0" dirty="0" smtClean="0"/>
              <a:t> an interactive/animated version of this map?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interactive version - http://www.masswerk.at/minard/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320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http://landcover.usgs.gov/urban/data/bw_reg450.mpeg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B0E71-E409-654E-A86C-FFB86F1BA51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963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1282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4209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5999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0775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2780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4196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9513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0415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0898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1466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111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1A6702D-E194-4562-BC8E-A9AB58FC59A3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E7D967C7-885D-451B-9FA2-2BBFAB0C73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6702D-E194-4562-BC8E-A9AB58FC59A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967C7-885D-451B-9FA2-2BBFAB0C73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081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cify.com/the-flow-towards-europ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11/21 Agenda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772400" cy="3855240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36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Mapping Time  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In a single static map</a:t>
            </a:r>
          </a:p>
          <a:p>
            <a:pPr lvl="1">
              <a:lnSpc>
                <a:spcPct val="140000"/>
              </a:lnSpc>
              <a:spcBef>
                <a:spcPts val="0"/>
              </a:spcBef>
            </a:pP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In a series of maps</a:t>
            </a:r>
          </a:p>
        </p:txBody>
      </p:sp>
    </p:spTree>
    <p:extLst>
      <p:ext uri="{BB962C8B-B14F-4D97-AF65-F5344CB8AC3E}">
        <p14:creationId xmlns:p14="http://schemas.microsoft.com/office/powerpoint/2010/main" xmlns="" val="10575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P</a:t>
            </a:r>
            <a:r>
              <a:rPr lang="en-US" sz="4000" b="1" dirty="0" smtClean="0"/>
              <a:t>ost-September </a:t>
            </a:r>
            <a:r>
              <a:rPr lang="en-US" sz="4000" b="1" dirty="0"/>
              <a:t>11 experiences of the Muslim women in the USA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5905256"/>
            <a:ext cx="228600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Space-time cube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7543800" y="5926098"/>
            <a:ext cx="16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Mei-Po Kwan (2008)</a:t>
            </a:r>
          </a:p>
        </p:txBody>
      </p:sp>
      <p:pic>
        <p:nvPicPr>
          <p:cNvPr id="4098" name="Picture 2" descr="C:\Users\tliu1\Downloads\SCG_Fig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45750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liu1\Downloads\SCG_Fig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7716" y="1828800"/>
            <a:ext cx="466628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9526" y="4876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Nada’s life path on a typical weekday before September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5269468"/>
            <a:ext cx="480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Nada’s life path several days after September 11</a:t>
            </a:r>
          </a:p>
        </p:txBody>
      </p:sp>
    </p:spTree>
    <p:extLst>
      <p:ext uri="{BB962C8B-B14F-4D97-AF65-F5344CB8AC3E}">
        <p14:creationId xmlns:p14="http://schemas.microsoft.com/office/powerpoint/2010/main" xmlns="" val="23209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696200" cy="914400"/>
          </a:xfrm>
        </p:spPr>
        <p:txBody>
          <a:bodyPr/>
          <a:lstStyle/>
          <a:p>
            <a:r>
              <a:rPr lang="en-US" b="1" dirty="0" smtClean="0"/>
              <a:t>Space-time cube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572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Combines space and time in a cube</a:t>
            </a:r>
          </a:p>
          <a:p>
            <a:pPr lvl="1"/>
            <a:r>
              <a:rPr lang="en-US" sz="2800" b="1" dirty="0" smtClean="0">
                <a:solidFill>
                  <a:schemeClr val="accent3"/>
                </a:solidFill>
              </a:rPr>
              <a:t>Horizontal plane</a:t>
            </a:r>
            <a:r>
              <a:rPr lang="en-US" sz="2800" b="1" dirty="0" smtClean="0"/>
              <a:t>: location in </a:t>
            </a:r>
            <a:r>
              <a:rPr lang="en-US" sz="2800" b="1" dirty="0" smtClean="0">
                <a:solidFill>
                  <a:schemeClr val="accent3"/>
                </a:solidFill>
              </a:rPr>
              <a:t>space</a:t>
            </a:r>
          </a:p>
          <a:p>
            <a:pPr lvl="1"/>
            <a:r>
              <a:rPr lang="en-US" sz="2800" b="1" dirty="0" smtClean="0">
                <a:solidFill>
                  <a:schemeClr val="accent3"/>
                </a:solidFill>
              </a:rPr>
              <a:t>Vertical axis</a:t>
            </a:r>
            <a:r>
              <a:rPr lang="en-US" sz="2800" b="1" dirty="0" smtClean="0"/>
              <a:t>: </a:t>
            </a:r>
            <a:r>
              <a:rPr lang="en-US" sz="2800" b="1" dirty="0" smtClean="0">
                <a:solidFill>
                  <a:schemeClr val="accent3"/>
                </a:solidFill>
              </a:rPr>
              <a:t>time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0" y="2590800"/>
            <a:ext cx="4170894" cy="3987033"/>
            <a:chOff x="2153706" y="1362383"/>
            <a:chExt cx="4170894" cy="3987033"/>
          </a:xfrm>
        </p:grpSpPr>
        <p:pic>
          <p:nvPicPr>
            <p:cNvPr id="5" name="Picture 4" descr="Screen Shot 2016-11-18 at 3.42.48 PM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" r="8560" b="6191"/>
            <a:stretch/>
          </p:blipFill>
          <p:spPr>
            <a:xfrm>
              <a:off x="2153706" y="1362383"/>
              <a:ext cx="4170894" cy="39716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86329" y="3141301"/>
              <a:ext cx="654738" cy="33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time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84011" y="4980084"/>
              <a:ext cx="13117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longitude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9982057">
              <a:off x="5232259" y="4512724"/>
              <a:ext cx="982107" cy="330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>latitude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49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7772400" cy="914400"/>
          </a:xfrm>
        </p:spPr>
        <p:txBody>
          <a:bodyPr/>
          <a:lstStyle/>
          <a:p>
            <a:pPr algn="ctr"/>
            <a:r>
              <a:rPr lang="en-US" sz="4800" b="1" dirty="0" smtClean="0"/>
              <a:t>Time in a series of maps </a:t>
            </a:r>
            <a:endParaRPr lang="en-US" sz="4800" b="1" dirty="0"/>
          </a:p>
        </p:txBody>
      </p:sp>
      <p:pic>
        <p:nvPicPr>
          <p:cNvPr id="3074" name="Picture 2" descr="C:\Users\tliu1\Downloads\giphy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00400"/>
            <a:ext cx="3124200" cy="234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39000" y="5547555"/>
            <a:ext cx="1600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giphy.com</a:t>
            </a:r>
          </a:p>
        </p:txBody>
      </p:sp>
    </p:spTree>
    <p:extLst>
      <p:ext uri="{BB962C8B-B14F-4D97-AF65-F5344CB8AC3E}">
        <p14:creationId xmlns:p14="http://schemas.microsoft.com/office/powerpoint/2010/main" xmlns="" val="27415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08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Two hundred years of </a:t>
            </a:r>
            <a:r>
              <a:rPr lang="en-US" sz="4000" b="1" dirty="0"/>
              <a:t>urban growth </a:t>
            </a:r>
            <a:r>
              <a:rPr lang="en-US" sz="4000" dirty="0"/>
              <a:t>for the Baltimore-Washington region</a:t>
            </a:r>
            <a:endParaRPr lang="en-US" b="1" dirty="0"/>
          </a:p>
        </p:txBody>
      </p:sp>
      <p:pic>
        <p:nvPicPr>
          <p:cNvPr id="2050" name="Picture 2" descr="C:\Users\tliu1\Downloads\fig5_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8408" y="1523999"/>
            <a:ext cx="7086600" cy="459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794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Cholera Outbreak </a:t>
            </a:r>
            <a:r>
              <a:rPr lang="en-US" sz="4000" dirty="0"/>
              <a:t>in London, in 1866</a:t>
            </a:r>
            <a:endParaRPr lang="en-US" b="1" dirty="0"/>
          </a:p>
        </p:txBody>
      </p:sp>
      <p:pic>
        <p:nvPicPr>
          <p:cNvPr id="2050" name="Picture 2" descr="C:\Users\tliu1\Downloads\Chol_an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5257800" cy="39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liu1\Downloads\Choleramaplondon186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5562600"/>
            <a:ext cx="574952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6586865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Wikimedia </a:t>
            </a:r>
            <a:r>
              <a:rPr lang="en-US" sz="1050" dirty="0" smtClean="0"/>
              <a:t>Commons, 2005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4151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696200" cy="914400"/>
          </a:xfrm>
        </p:spPr>
        <p:txBody>
          <a:bodyPr/>
          <a:lstStyle/>
          <a:p>
            <a:r>
              <a:rPr lang="en-US" b="1" dirty="0" smtClean="0"/>
              <a:t>Time series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5720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/>
              <a:t>Help deal with </a:t>
            </a:r>
            <a:r>
              <a:rPr lang="en-US" b="1" dirty="0">
                <a:solidFill>
                  <a:schemeClr val="accent3"/>
                </a:solidFill>
              </a:rPr>
              <a:t>l</a:t>
            </a:r>
            <a:r>
              <a:rPr lang="en-US" b="1" dirty="0" smtClean="0">
                <a:solidFill>
                  <a:schemeClr val="accent3"/>
                </a:solidFill>
              </a:rPr>
              <a:t>arge amounts of data</a:t>
            </a:r>
          </a:p>
          <a:p>
            <a:pPr>
              <a:spcAft>
                <a:spcPts val="1200"/>
              </a:spcAft>
            </a:pPr>
            <a:r>
              <a:rPr lang="en-US" b="1" dirty="0" smtClean="0"/>
              <a:t>“</a:t>
            </a:r>
            <a:r>
              <a:rPr lang="en-US" b="1" dirty="0" smtClean="0">
                <a:solidFill>
                  <a:schemeClr val="accent3"/>
                </a:solidFill>
              </a:rPr>
              <a:t>Constancy of the design </a:t>
            </a:r>
            <a:r>
              <a:rPr lang="en-US" b="1" dirty="0" smtClean="0"/>
              <a:t>allows the viewer to </a:t>
            </a:r>
            <a:r>
              <a:rPr lang="en-US" b="1" dirty="0" smtClean="0">
                <a:solidFill>
                  <a:schemeClr val="accent3"/>
                </a:solidFill>
              </a:rPr>
              <a:t>focus on changes in the data </a:t>
            </a:r>
            <a:r>
              <a:rPr lang="en-US" b="1" dirty="0" smtClean="0"/>
              <a:t>rather than on changes in the graphical design.”  – </a:t>
            </a:r>
            <a:r>
              <a:rPr lang="en-US" dirty="0" err="1" smtClean="0"/>
              <a:t>Tufte</a:t>
            </a:r>
            <a:r>
              <a:rPr lang="en-US" dirty="0" smtClean="0"/>
              <a:t>, 1983</a:t>
            </a:r>
            <a:endParaRPr lang="en-US" b="1" dirty="0" smtClean="0"/>
          </a:p>
          <a:p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5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62200"/>
            <a:ext cx="7772400" cy="914400"/>
          </a:xfrm>
        </p:spPr>
        <p:txBody>
          <a:bodyPr/>
          <a:lstStyle/>
          <a:p>
            <a:pPr algn="ctr"/>
            <a:r>
              <a:rPr lang="en-US" sz="4800" b="1" dirty="0" smtClean="0"/>
              <a:t>Time in a single static map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xmlns="" val="27293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6858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Urbanization Patterns</a:t>
            </a:r>
            <a:endParaRPr lang="en-US" sz="4400" b="1" dirty="0"/>
          </a:p>
        </p:txBody>
      </p:sp>
      <p:pic>
        <p:nvPicPr>
          <p:cNvPr id="3075" name="Picture 3" descr="C:\Users\curemango\Desktop\IGC2016_figures\chi_growth.png"/>
          <p:cNvPicPr>
            <a:picLocks noChangeAspect="1" noChangeArrowheads="1"/>
          </p:cNvPicPr>
          <p:nvPr/>
        </p:nvPicPr>
        <p:blipFill rotWithShape="1">
          <a:blip r:embed="rId3" cstate="screen"/>
          <a:srcRect l="7560" t="12894" r="6157" b="11938"/>
          <a:stretch/>
        </p:blipFill>
        <p:spPr bwMode="auto">
          <a:xfrm>
            <a:off x="4648200" y="1219200"/>
            <a:ext cx="4178148" cy="4710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81" name="Picture 9" descr="C:\Users\curemango\Desktop\IGC2016_figures\atl_growth.png"/>
          <p:cNvPicPr>
            <a:picLocks noChangeAspect="1" noChangeArrowheads="1"/>
          </p:cNvPicPr>
          <p:nvPr/>
        </p:nvPicPr>
        <p:blipFill rotWithShape="1">
          <a:blip r:embed="rId4" cstate="print"/>
          <a:srcRect l="10031" t="13588" r="5763" b="13950"/>
          <a:stretch/>
        </p:blipFill>
        <p:spPr bwMode="auto">
          <a:xfrm>
            <a:off x="304800" y="1219200"/>
            <a:ext cx="4244453" cy="4726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09600" y="6019800"/>
            <a:ext cx="786367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Shading and </a:t>
            </a:r>
            <a:r>
              <a:rPr lang="en-US" sz="2000" b="1" dirty="0" smtClean="0"/>
              <a:t>coloring are useful for showing how areas change over time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219200"/>
            <a:ext cx="83820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Atlanta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648200" y="1219200"/>
            <a:ext cx="83820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/>
              <a:t>Chicago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29420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Ancient Course of </a:t>
            </a:r>
            <a:br>
              <a:rPr lang="en-US" sz="4000" b="1" dirty="0" smtClean="0"/>
            </a:br>
            <a:r>
              <a:rPr lang="en-US" sz="4000" b="1" dirty="0" smtClean="0"/>
              <a:t>the Mississippi Meander Belt</a:t>
            </a:r>
            <a:endParaRPr lang="en-US" b="1" dirty="0"/>
          </a:p>
        </p:txBody>
      </p:sp>
      <p:pic>
        <p:nvPicPr>
          <p:cNvPr id="2050" name="Picture 2" descr="C:\Users\tliu1\Downloads\mississippizo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92190" y="1249680"/>
            <a:ext cx="6846910" cy="5151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400" y="6550223"/>
            <a:ext cx="449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U.S. Army Corps of </a:t>
            </a:r>
            <a:r>
              <a:rPr lang="en-US" sz="1400" dirty="0" smtClean="0"/>
              <a:t>Engineers, 1944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150113"/>
            <a:ext cx="81534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Use </a:t>
            </a:r>
            <a:r>
              <a:rPr lang="en-US" sz="2000" b="1" dirty="0"/>
              <a:t> </a:t>
            </a:r>
            <a:r>
              <a:rPr lang="en-US" sz="2000" b="1" dirty="0" smtClean="0"/>
              <a:t>color coding to show </a:t>
            </a:r>
            <a:r>
              <a:rPr lang="en-US" sz="2000" b="1" dirty="0"/>
              <a:t>the radically different flows of the river over </a:t>
            </a:r>
            <a:r>
              <a:rPr lang="en-US" sz="2000" b="1" dirty="0" smtClean="0"/>
              <a:t>time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63407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tliu1\Downloads\Border_changes_in_history_of_Polan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728"/>
            <a:ext cx="8019263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6244876"/>
            <a:ext cx="6400800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Use colors and symbols to show border changes over time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9431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848600" cy="1219200"/>
          </a:xfrm>
        </p:spPr>
        <p:txBody>
          <a:bodyPr/>
          <a:lstStyle/>
          <a:p>
            <a:r>
              <a:rPr lang="en-US" sz="3600" b="1" dirty="0"/>
              <a:t>What symbolization </a:t>
            </a:r>
            <a:r>
              <a:rPr lang="en-US" sz="3600" b="1" dirty="0" smtClean="0"/>
              <a:t>can </a:t>
            </a:r>
            <a:r>
              <a:rPr lang="en-US" sz="3600" b="1" dirty="0"/>
              <a:t>be used </a:t>
            </a:r>
            <a:r>
              <a:rPr lang="en-US" sz="3600" b="1" dirty="0" smtClean="0"/>
              <a:t>for representing time?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572000"/>
          </a:xfrm>
        </p:spPr>
        <p:txBody>
          <a:bodyPr/>
          <a:lstStyle/>
          <a:p>
            <a:r>
              <a:rPr lang="en-US" b="1" dirty="0" smtClean="0">
                <a:solidFill>
                  <a:schemeClr val="accent3"/>
                </a:solidFill>
              </a:rPr>
              <a:t>Shading and coloring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Labeling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Arrows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Line weights (solid vs. dotted lines)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A third dimension</a:t>
            </a:r>
          </a:p>
          <a:p>
            <a:r>
              <a:rPr lang="is-IS" b="1" dirty="0" smtClean="0">
                <a:solidFill>
                  <a:schemeClr val="accent3"/>
                </a:solidFill>
              </a:rPr>
              <a:t>… ...</a:t>
            </a:r>
            <a:endParaRPr lang="en-US" b="1" dirty="0" smtClean="0">
              <a:solidFill>
                <a:schemeClr val="accent3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/>
              <a:t>Charles </a:t>
            </a:r>
            <a:r>
              <a:rPr lang="en-US" sz="4000" b="1" dirty="0" err="1" smtClean="0"/>
              <a:t>Minard's</a:t>
            </a:r>
            <a:r>
              <a:rPr lang="en-US" sz="4000" b="1" dirty="0" smtClean="0"/>
              <a:t> map of </a:t>
            </a:r>
            <a:br>
              <a:rPr lang="en-US" sz="4000" b="1" dirty="0" smtClean="0"/>
            </a:br>
            <a:r>
              <a:rPr lang="en-US" sz="4000" b="1" dirty="0" smtClean="0"/>
              <a:t>Napoleon's Russian campaign of 1812</a:t>
            </a:r>
            <a:endParaRPr lang="en-US" b="1" dirty="0"/>
          </a:p>
        </p:txBody>
      </p:sp>
      <p:pic>
        <p:nvPicPr>
          <p:cNvPr id="4" name="Content Placeholder 3" descr="Minard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7674" b="-7674"/>
          <a:stretch>
            <a:fillRect/>
          </a:stretch>
        </p:blipFill>
        <p:spPr>
          <a:xfrm>
            <a:off x="0" y="1219200"/>
            <a:ext cx="9144640" cy="5029200"/>
          </a:xfrm>
        </p:spPr>
      </p:pic>
      <p:sp>
        <p:nvSpPr>
          <p:cNvPr id="5" name="TextBox 4"/>
          <p:cNvSpPr txBox="1"/>
          <p:nvPr/>
        </p:nvSpPr>
        <p:spPr>
          <a:xfrm>
            <a:off x="371475" y="6096000"/>
            <a:ext cx="14573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Flow map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2418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1189" cy="62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55594" y="6438900"/>
            <a:ext cx="5029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U.S</a:t>
            </a:r>
            <a:r>
              <a:rPr lang="en-US" sz="1400" dirty="0"/>
              <a:t>. Census Bureau, 2011 American Community </a:t>
            </a:r>
            <a:r>
              <a:rPr lang="en-US" sz="1400" dirty="0" smtClean="0"/>
              <a:t>Survey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398907" y="5977235"/>
            <a:ext cx="145732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Flow map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211687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696200" cy="914400"/>
          </a:xfrm>
        </p:spPr>
        <p:txBody>
          <a:bodyPr/>
          <a:lstStyle/>
          <a:p>
            <a:r>
              <a:rPr lang="en-US" b="1" dirty="0" smtClean="0"/>
              <a:t>Flow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572000"/>
          </a:xfrm>
        </p:spPr>
        <p:txBody>
          <a:bodyPr>
            <a:normAutofit/>
          </a:bodyPr>
          <a:lstStyle/>
          <a:p>
            <a:r>
              <a:rPr lang="en-US" b="1" dirty="0" smtClean="0"/>
              <a:t>Show movements with lines, arrows, etc.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Thickness</a:t>
            </a:r>
            <a:r>
              <a:rPr lang="en-US" b="1" dirty="0" smtClean="0"/>
              <a:t> represents the </a:t>
            </a:r>
            <a:r>
              <a:rPr lang="en-US" b="1" dirty="0" smtClean="0">
                <a:solidFill>
                  <a:schemeClr val="accent3"/>
                </a:solidFill>
              </a:rPr>
              <a:t>volume</a:t>
            </a:r>
            <a:r>
              <a:rPr lang="en-US" b="1" dirty="0" smtClean="0"/>
              <a:t> of movement</a:t>
            </a:r>
          </a:p>
          <a:p>
            <a:pPr lvl="1"/>
            <a:r>
              <a:rPr lang="en-US" b="1" dirty="0" smtClean="0">
                <a:solidFill>
                  <a:schemeClr val="accent3"/>
                </a:solidFill>
              </a:rPr>
              <a:t>Color</a:t>
            </a:r>
            <a:r>
              <a:rPr 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1" dirty="0" smtClean="0"/>
              <a:t>may be used to show movement </a:t>
            </a:r>
            <a:r>
              <a:rPr lang="en-US" b="1" dirty="0" smtClean="0">
                <a:solidFill>
                  <a:schemeClr val="accent3"/>
                </a:solidFill>
              </a:rPr>
              <a:t>types</a:t>
            </a:r>
          </a:p>
          <a:p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 smtClean="0"/>
              <a:t>An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solidFill>
                  <a:schemeClr val="accent3"/>
                </a:solidFill>
                <a:hlinkClick r:id="rId2"/>
              </a:rPr>
              <a:t>animation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b="1" dirty="0" smtClean="0"/>
              <a:t>flow map example</a:t>
            </a:r>
          </a:p>
        </p:txBody>
      </p:sp>
    </p:spTree>
    <p:extLst>
      <p:ext uri="{BB962C8B-B14F-4D97-AF65-F5344CB8AC3E}">
        <p14:creationId xmlns:p14="http://schemas.microsoft.com/office/powerpoint/2010/main" xmlns="" val="42299690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</TotalTime>
  <Words>295</Words>
  <Application>Microsoft Office PowerPoint</Application>
  <PresentationFormat>On-screen Show (4:3)</PresentationFormat>
  <Paragraphs>64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Metro</vt:lpstr>
      <vt:lpstr>Elemental</vt:lpstr>
      <vt:lpstr>1_Office Theme</vt:lpstr>
      <vt:lpstr>11/21 Agenda</vt:lpstr>
      <vt:lpstr>Time in a single static map</vt:lpstr>
      <vt:lpstr>Urbanization Patterns</vt:lpstr>
      <vt:lpstr>Ancient Course of  the Mississippi Meander Belt</vt:lpstr>
      <vt:lpstr>Slide 5</vt:lpstr>
      <vt:lpstr>What symbolization can be used for representing time?</vt:lpstr>
      <vt:lpstr>Charles Minard's map of  Napoleon's Russian campaign of 1812</vt:lpstr>
      <vt:lpstr>Slide 8</vt:lpstr>
      <vt:lpstr>Flow map</vt:lpstr>
      <vt:lpstr>Post-September 11 experiences of the Muslim women in the USA</vt:lpstr>
      <vt:lpstr>Space-time cube</vt:lpstr>
      <vt:lpstr>Time in a series of maps </vt:lpstr>
      <vt:lpstr>Two hundred years of urban growth for the Baltimore-Washington region</vt:lpstr>
      <vt:lpstr>Cholera Outbreak in London, in 1866</vt:lpstr>
      <vt:lpstr>Time series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Fac</dc:creator>
  <cp:lastModifiedBy>Bob</cp:lastModifiedBy>
  <cp:revision>209</cp:revision>
  <dcterms:created xsi:type="dcterms:W3CDTF">2016-09-29T18:42:59Z</dcterms:created>
  <dcterms:modified xsi:type="dcterms:W3CDTF">2016-11-19T16:47:36Z</dcterms:modified>
</cp:coreProperties>
</file>